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ppm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61" r:id="rId4"/>
    <p:sldId id="262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65" r:id="rId14"/>
    <p:sldId id="27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2/16/2022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2/16/2022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2/16/2022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pm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 smtClean="0"/>
              <a:t>Klasifikacija tumora dojke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Staša Ristić 635/2018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51" y="537445"/>
            <a:ext cx="5429358" cy="54424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393" y="537445"/>
            <a:ext cx="5393939" cy="54424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528142" y="537445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063546" y="537445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063546" y="1541615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34818" y="1541615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34818" y="2169091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463904" y="2129088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09550" y="3132420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111799" y="3633461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093167" y="3633461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609550" y="4242399"/>
            <a:ext cx="599642" cy="627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9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4" y="726836"/>
            <a:ext cx="5981743" cy="5285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162" y="893165"/>
            <a:ext cx="4933950" cy="495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064" y="810000"/>
            <a:ext cx="5726146" cy="5119329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6997874" y="1215187"/>
            <a:ext cx="4584526" cy="4308953"/>
          </a:xfrm>
          <a:prstGeom prst="noSmoking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9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51" y="245235"/>
            <a:ext cx="5232291" cy="328612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768252" y="3983277"/>
            <a:ext cx="2455101" cy="72650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517" y="1498462"/>
            <a:ext cx="5919788" cy="5182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6433" y="889348"/>
            <a:ext cx="222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data.shape</a:t>
            </a:r>
            <a:r>
              <a:rPr lang="en-US" dirty="0" smtClean="0"/>
              <a:t> = (569,21)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5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Confusion Matrix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1828456"/>
            <a:ext cx="4489704" cy="4348507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Omogućava vizualizaciju performansi algoritma na problemu klasifikacije</a:t>
            </a:r>
          </a:p>
          <a:p>
            <a:r>
              <a:rPr lang="sr-Latn-RS" dirty="0" smtClean="0"/>
              <a:t>True positive – tumor je maligni i model ga ispravno klasifikuje</a:t>
            </a:r>
          </a:p>
          <a:p>
            <a:r>
              <a:rPr lang="sr-Latn-RS" dirty="0" smtClean="0"/>
              <a:t>False positive – tumor je benigni, ali ga je model klasifikovao kao maligni</a:t>
            </a:r>
          </a:p>
          <a:p>
            <a:r>
              <a:rPr lang="sr-Latn-RS" dirty="0" smtClean="0"/>
              <a:t>False negative – tumor je maligni, ali ga je model klasifikovao kao benigni</a:t>
            </a:r>
          </a:p>
          <a:p>
            <a:r>
              <a:rPr lang="sr-Latn-RS" dirty="0" smtClean="0"/>
              <a:t>True negative – tumor je benigni i model ga ispravno klasifikuje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9" y="2107096"/>
            <a:ext cx="5568151" cy="3942250"/>
          </a:xfr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2" y="544962"/>
            <a:ext cx="3804671" cy="553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35" y="544962"/>
            <a:ext cx="3916195" cy="553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272" y="544961"/>
            <a:ext cx="3891876" cy="55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 smtClean="0"/>
              <a:t>Hvala na pažnji!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8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Prvo</a:t>
            </a:r>
            <a:r>
              <a:rPr lang="en-US" dirty="0" smtClean="0"/>
              <a:t> </a:t>
            </a:r>
            <a:r>
              <a:rPr lang="en-US" dirty="0" err="1" smtClean="0"/>
              <a:t>mesto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ne </a:t>
            </a:r>
            <a:r>
              <a:rPr lang="en-US" dirty="0" err="1" smtClean="0"/>
              <a:t>slavimo</a:t>
            </a:r>
            <a:endParaRPr lang="en-US" dirty="0" smtClean="0"/>
          </a:p>
          <a:p>
            <a:r>
              <a:rPr lang="en-US" dirty="0" smtClean="0"/>
              <a:t>2,261,419 – 11.7%</a:t>
            </a:r>
          </a:p>
          <a:p>
            <a:r>
              <a:rPr lang="en-US" dirty="0" smtClean="0"/>
              <a:t>684,996 – 6.9%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4039470"/>
            <a:ext cx="5102196" cy="2628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41" y="4039470"/>
            <a:ext cx="5095705" cy="26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2190750"/>
            <a:ext cx="4931797" cy="3564007"/>
          </a:xfrm>
        </p:spPr>
        <p:txBody>
          <a:bodyPr/>
          <a:lstStyle/>
          <a:p>
            <a:r>
              <a:rPr lang="sr-Latn-RS" dirty="0" smtClean="0"/>
              <a:t>UCI Machine Learning Repository </a:t>
            </a:r>
            <a:r>
              <a:rPr lang="en-US" dirty="0" smtClean="0"/>
              <a:t>       </a:t>
            </a:r>
            <a:r>
              <a:rPr lang="en-US" dirty="0" smtClean="0">
                <a:sym typeface="Wingdings" panose="05000000000000000000" pitchFamily="2" charset="2"/>
              </a:rPr>
              <a:t> Breast Cancer Wisconsin (Diagnostic) Data Set</a:t>
            </a:r>
          </a:p>
          <a:p>
            <a:r>
              <a:rPr lang="en-US" dirty="0" err="1" smtClean="0"/>
              <a:t>Podaci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uneti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r>
              <a:rPr lang="en-US" dirty="0" smtClean="0"/>
              <a:t> FNA </a:t>
            </a:r>
            <a:r>
              <a:rPr lang="en-US" dirty="0" err="1" smtClean="0"/>
              <a:t>biopsije</a:t>
            </a:r>
            <a:r>
              <a:rPr lang="en-US" dirty="0" smtClean="0"/>
              <a:t> (Fine Needle Biopsy)</a:t>
            </a:r>
          </a:p>
          <a:p>
            <a:r>
              <a:rPr lang="en-US" dirty="0" err="1" smtClean="0"/>
              <a:t>Atributi</a:t>
            </a:r>
            <a:r>
              <a:rPr lang="en-US" dirty="0" smtClean="0"/>
              <a:t>:</a:t>
            </a:r>
          </a:p>
          <a:p>
            <a:pPr marL="457200" indent="-457200">
              <a:buAutoNum type="arabicParenR"/>
            </a:pPr>
            <a:r>
              <a:rPr lang="en-US" dirty="0" smtClean="0"/>
              <a:t>ID</a:t>
            </a:r>
          </a:p>
          <a:p>
            <a:pPr marL="457200" indent="-457200">
              <a:buAutoNum type="arabicParenR"/>
            </a:pPr>
            <a:r>
              <a:rPr lang="en-US" dirty="0" smtClean="0"/>
              <a:t>Diagnosis (M = malignant, B = benign)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1957" y="2211878"/>
            <a:ext cx="55957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radius (mean of distances from center to points on the perimeter)</a:t>
            </a:r>
            <a:br>
              <a:rPr lang="en-US" dirty="0"/>
            </a:br>
            <a:r>
              <a:rPr lang="en-US" dirty="0"/>
              <a:t>b) texture (standard deviation of gray-scale values)</a:t>
            </a:r>
            <a:br>
              <a:rPr lang="en-US" dirty="0"/>
            </a:br>
            <a:r>
              <a:rPr lang="en-US" dirty="0"/>
              <a:t>c) perimeter</a:t>
            </a:r>
            <a:br>
              <a:rPr lang="en-US" dirty="0"/>
            </a:br>
            <a:r>
              <a:rPr lang="en-US" dirty="0"/>
              <a:t>d) area</a:t>
            </a:r>
            <a:br>
              <a:rPr lang="en-US" dirty="0"/>
            </a:br>
            <a:r>
              <a:rPr lang="en-US" dirty="0"/>
              <a:t>e) smoothness (local variation in radius lengths)</a:t>
            </a:r>
            <a:br>
              <a:rPr lang="en-US" dirty="0"/>
            </a:br>
            <a:r>
              <a:rPr lang="en-US" dirty="0"/>
              <a:t>f) compactness (perimeter^2 / area - 1.0)</a:t>
            </a:r>
            <a:br>
              <a:rPr lang="en-US" dirty="0"/>
            </a:br>
            <a:r>
              <a:rPr lang="en-US" dirty="0"/>
              <a:t>g) concavity (severity of concave portions of the contour)</a:t>
            </a:r>
            <a:br>
              <a:rPr lang="en-US" dirty="0"/>
            </a:br>
            <a:r>
              <a:rPr lang="en-US" dirty="0"/>
              <a:t>h) concave points (number of concave portions of the contour)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) symmetry</a:t>
            </a:r>
            <a:br>
              <a:rPr lang="en-US" dirty="0"/>
            </a:br>
            <a:r>
              <a:rPr lang="en-US" dirty="0"/>
              <a:t>j) fractal dimension ("coastline approximation" - 1)</a:t>
            </a:r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Logisti</a:t>
            </a:r>
            <a:r>
              <a:rPr lang="sr-Latn-RS" dirty="0" smtClean="0"/>
              <a:t>čka regresija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5511" y="2194560"/>
            <a:ext cx="4489704" cy="3986784"/>
          </a:xfrm>
        </p:spPr>
        <p:txBody>
          <a:bodyPr/>
          <a:lstStyle/>
          <a:p>
            <a:r>
              <a:rPr lang="sr-Latn-RS" dirty="0" smtClean="0"/>
              <a:t>Binarna (dvojna) klasifikacija</a:t>
            </a:r>
          </a:p>
          <a:p>
            <a:r>
              <a:rPr lang="sr-Latn-RS" dirty="0" smtClean="0"/>
              <a:t>Predvidja verovatnoću izlaza koji nosi jednu vrednost (0 ili 1) na osnovu većeg broja faktora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3"/>
          <a:stretch/>
        </p:blipFill>
        <p:spPr>
          <a:xfrm>
            <a:off x="6700761" y="2078743"/>
            <a:ext cx="4435341" cy="3974187"/>
          </a:xfr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Stablo odlučivanja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5511" y="2194560"/>
            <a:ext cx="4489704" cy="3986784"/>
          </a:xfrm>
        </p:spPr>
        <p:txBody>
          <a:bodyPr/>
          <a:lstStyle/>
          <a:p>
            <a:r>
              <a:rPr lang="sr-Latn-RS" dirty="0" smtClean="0"/>
              <a:t>Poseduje čvorove i grane koje se koriste za podelu podataka u odvojene kategorije</a:t>
            </a:r>
          </a:p>
          <a:p>
            <a:r>
              <a:rPr lang="sr-Latn-RS" dirty="0" smtClean="0"/>
              <a:t>Konstruiše se na osnovu rekurzivne evaluacije raspodele podataka u odvojene kategorije</a:t>
            </a:r>
          </a:p>
          <a:p>
            <a:r>
              <a:rPr lang="sr-Latn-RS" dirty="0" smtClean="0"/>
              <a:t>Ovaj postupak se ponavlja    update-ujući čvorove sve dok model ne raspodeli pravilno podatke u odvojene kategorije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87" y="2612207"/>
            <a:ext cx="5283269" cy="3704503"/>
          </a:xfrm>
        </p:spPr>
      </p:pic>
    </p:spTree>
    <p:extLst>
      <p:ext uri="{BB962C8B-B14F-4D97-AF65-F5344CB8AC3E}">
        <p14:creationId xmlns:p14="http://schemas.microsoft.com/office/powerpoint/2010/main" val="105248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5511" y="2194560"/>
            <a:ext cx="4489704" cy="3986784"/>
          </a:xfrm>
        </p:spPr>
        <p:txBody>
          <a:bodyPr/>
          <a:lstStyle/>
          <a:p>
            <a:r>
              <a:rPr lang="sr-Latn-RS" dirty="0" smtClean="0"/>
              <a:t>Predstavlja skup stabla odlučivanja</a:t>
            </a:r>
          </a:p>
          <a:p>
            <a:r>
              <a:rPr lang="sr-Latn-RS" dirty="0" smtClean="0"/>
              <a:t>Svako stablo odlučivanja donosi svoju odluku o kategoriji kojoj podaci pripadaju</a:t>
            </a:r>
          </a:p>
          <a:p>
            <a:r>
              <a:rPr lang="sr-Latn-RS" dirty="0" smtClean="0"/>
              <a:t>Odluka koja se najviše puta donese se prihvata za ispravnu odluku algoritma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66" y="2397024"/>
            <a:ext cx="5248290" cy="3486146"/>
          </a:xfrm>
        </p:spPr>
      </p:pic>
    </p:spTree>
    <p:extLst>
      <p:ext uri="{BB962C8B-B14F-4D97-AF65-F5344CB8AC3E}">
        <p14:creationId xmlns:p14="http://schemas.microsoft.com/office/powerpoint/2010/main" val="19884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Exploratory Data Analysis (EDA)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69099" y="145479"/>
            <a:ext cx="10482256" cy="3098761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69099" y="3244240"/>
            <a:ext cx="10482256" cy="35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261"/>
          <a:stretch/>
        </p:blipFill>
        <p:spPr>
          <a:xfrm>
            <a:off x="5667331" y="2844057"/>
            <a:ext cx="4273816" cy="2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77" y="351903"/>
            <a:ext cx="7343775" cy="156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547" y="2213646"/>
            <a:ext cx="2066925" cy="4029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7" y="2213647"/>
            <a:ext cx="19240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372</TotalTime>
  <Words>330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Wingdings</vt:lpstr>
      <vt:lpstr>Educational subjects 16x9</vt:lpstr>
      <vt:lpstr>Klasifikacija tumora dojke</vt:lpstr>
      <vt:lpstr>Motivacija</vt:lpstr>
      <vt:lpstr>Baza podataka</vt:lpstr>
      <vt:lpstr>Logistička regresija</vt:lpstr>
      <vt:lpstr>Stablo odlučivanja</vt:lpstr>
      <vt:lpstr>Random Forest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Confusion Matrix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18</cp:revision>
  <dcterms:created xsi:type="dcterms:W3CDTF">2022-01-17T18:30:15Z</dcterms:created>
  <dcterms:modified xsi:type="dcterms:W3CDTF">2022-02-16T21:06:29Z</dcterms:modified>
</cp:coreProperties>
</file>